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61" r:id="rId5"/>
    <p:sldId id="282" r:id="rId6"/>
    <p:sldId id="262" r:id="rId7"/>
    <p:sldId id="273" r:id="rId8"/>
    <p:sldId id="26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7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2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6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64D1-4CA0-401C-8E94-5B9F1645DDC1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44C6-14D4-4494-8267-3BB03D963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ирил\Desktop\фон портфолыо\1677816709_bogatyr-club-p-albom-i-karandashi-foni-vkontakt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5" y="0"/>
            <a:ext cx="9162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5037" y="3405483"/>
            <a:ext cx="3887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Segoe Print" panose="02000600000000000000" pitchFamily="2" charset="0"/>
              </a:rPr>
              <a:t>Використання </a:t>
            </a:r>
          </a:p>
          <a:p>
            <a:pPr algn="ctr"/>
            <a:r>
              <a:rPr lang="uk-UA" b="1" dirty="0" smtClean="0">
                <a:latin typeface="Segoe Print" panose="02000600000000000000" pitchFamily="2" charset="0"/>
              </a:rPr>
              <a:t>соціально – психологічного інструментарію в діяльності соціального педагога.</a:t>
            </a:r>
          </a:p>
          <a:p>
            <a:pPr algn="ctr"/>
            <a:r>
              <a:rPr lang="uk-UA" b="1" dirty="0" smtClean="0">
                <a:latin typeface="Segoe Print" panose="02000600000000000000" pitchFamily="2" charset="0"/>
              </a:rPr>
              <a:t>Творчі методи трансформації та подолання конфліктів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84596">
            <a:off x="112249" y="549236"/>
            <a:ext cx="4392488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latin typeface="Segoe Print" panose="02000600000000000000" pitchFamily="2" charset="0"/>
              </a:rPr>
              <a:t>Безпечне освітнє середовище: простір безконфліктної та ненасильницької взаємодії учасників освітнього процесу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5038" y="5159809"/>
            <a:ext cx="3887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Segoe Print" panose="02000600000000000000" pitchFamily="2" charset="0"/>
              </a:rPr>
              <a:t>З досвіду роботи соціального педагога </a:t>
            </a:r>
            <a:r>
              <a:rPr lang="uk-UA" dirty="0" err="1" smtClean="0">
                <a:latin typeface="Segoe Print" panose="02000600000000000000" pitchFamily="2" charset="0"/>
              </a:rPr>
              <a:t>Лановецького</a:t>
            </a:r>
            <a:r>
              <a:rPr lang="uk-UA" dirty="0" smtClean="0">
                <a:latin typeface="Segoe Print" panose="02000600000000000000" pitchFamily="2" charset="0"/>
              </a:rPr>
              <a:t> ЗЗСО І-ІІІ ступенів №2 </a:t>
            </a:r>
          </a:p>
          <a:p>
            <a:pPr algn="ctr"/>
            <a:r>
              <a:rPr lang="uk-UA" dirty="0" err="1" smtClean="0">
                <a:latin typeface="Segoe Print" panose="02000600000000000000" pitchFamily="2" charset="0"/>
              </a:rPr>
              <a:t>Скидан</a:t>
            </a:r>
            <a:r>
              <a:rPr lang="uk-UA" dirty="0" smtClean="0">
                <a:latin typeface="Segoe Print" panose="02000600000000000000" pitchFamily="2" charset="0"/>
              </a:rPr>
              <a:t> Світлани Дмитрівни</a:t>
            </a:r>
            <a:endParaRPr lang="uk-UA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6311013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2025 рік</a:t>
            </a:r>
            <a:endParaRPr lang="uk-UA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9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ирил\Desktop\фон портфолыо\1687525234_bogatyr-club-p-lineika-uchenicheskaya-foni-instagram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" y="0"/>
            <a:ext cx="9128629" cy="685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685800" y="476672"/>
            <a:ext cx="8208912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Segoe Print" panose="02000600000000000000" pitchFamily="2" charset="0"/>
              </a:rPr>
              <a:t> - Ефективними є імітаційні ігри: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Print" panose="02000600000000000000" pitchFamily="2" charset="0"/>
              </a:rPr>
              <a:t>«</a:t>
            </a:r>
            <a:r>
              <a:rPr lang="uk-UA" dirty="0">
                <a:latin typeface="Segoe Print" panose="02000600000000000000" pitchFamily="2" charset="0"/>
              </a:rPr>
              <a:t>Якщо тебе ображають: твої дії», </a:t>
            </a:r>
            <a:endParaRPr lang="uk-UA" dirty="0" smtClean="0">
              <a:latin typeface="Segoe Print" panose="02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Print" panose="02000600000000000000" pitchFamily="2" charset="0"/>
              </a:rPr>
              <a:t>«До </a:t>
            </a:r>
            <a:r>
              <a:rPr lang="uk-UA" dirty="0">
                <a:latin typeface="Segoe Print" panose="02000600000000000000" pitchFamily="2" charset="0"/>
              </a:rPr>
              <a:t>кого звернутися, коли тебе ображають</a:t>
            </a:r>
            <a:r>
              <a:rPr lang="uk-UA" dirty="0" smtClean="0">
                <a:latin typeface="Segoe Print" panose="02000600000000000000" pitchFamily="2" charset="0"/>
              </a:rPr>
              <a:t>?»</a:t>
            </a:r>
          </a:p>
          <a:p>
            <a:r>
              <a:rPr lang="uk-UA" dirty="0" smtClean="0">
                <a:latin typeface="Segoe Print" panose="02000600000000000000" pitchFamily="2" charset="0"/>
              </a:rPr>
              <a:t>  - Індивідуальні </a:t>
            </a:r>
            <a:r>
              <a:rPr lang="uk-UA" dirty="0">
                <a:latin typeface="Segoe Print" panose="02000600000000000000" pitchFamily="2" charset="0"/>
              </a:rPr>
              <a:t>консультації з проблем </a:t>
            </a:r>
            <a:r>
              <a:rPr lang="uk-UA" dirty="0" err="1">
                <a:latin typeface="Segoe Print" panose="02000600000000000000" pitchFamily="2" charset="0"/>
              </a:rPr>
              <a:t>міжособистих</a:t>
            </a:r>
            <a:r>
              <a:rPr lang="uk-UA" dirty="0">
                <a:latin typeface="Segoe Print" panose="02000600000000000000" pitchFamily="2" charset="0"/>
              </a:rPr>
              <a:t> взаємовідносин в колективі підлітків; </a:t>
            </a:r>
            <a:endParaRPr lang="uk-UA" dirty="0" smtClean="0">
              <a:latin typeface="Segoe Print" panose="02000600000000000000" pitchFamily="2" charset="0"/>
            </a:endParaRPr>
          </a:p>
          <a:p>
            <a:r>
              <a:rPr lang="uk-UA" dirty="0" smtClean="0">
                <a:latin typeface="Segoe Print" panose="02000600000000000000" pitchFamily="2" charset="0"/>
              </a:rPr>
              <a:t> - Бесіди </a:t>
            </a:r>
            <a:r>
              <a:rPr lang="uk-UA" dirty="0">
                <a:latin typeface="Segoe Print" panose="02000600000000000000" pitchFamily="2" charset="0"/>
              </a:rPr>
              <a:t>з класними керівниками  "Алгоритм реагування на конфліктні ситуації в класному колективі підлітків". </a:t>
            </a:r>
            <a:endParaRPr lang="uk-UA" dirty="0" smtClean="0">
              <a:latin typeface="Segoe Print" panose="02000600000000000000" pitchFamily="2" charset="0"/>
            </a:endParaRPr>
          </a:p>
          <a:p>
            <a:r>
              <a:rPr lang="ru-RU" dirty="0" smtClean="0">
                <a:latin typeface="Segoe Print" panose="02000600000000000000" pitchFamily="2" charset="0"/>
              </a:rPr>
              <a:t>- </a:t>
            </a:r>
            <a:r>
              <a:rPr lang="ru-RU" dirty="0" err="1" smtClean="0">
                <a:latin typeface="Segoe Print" panose="02000600000000000000" pitchFamily="2" charset="0"/>
              </a:rPr>
              <a:t>Монтування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>
                <a:latin typeface="Segoe Print" panose="02000600000000000000" pitchFamily="2" charset="0"/>
              </a:rPr>
              <a:t>та </a:t>
            </a:r>
            <a:r>
              <a:rPr lang="ru-RU" dirty="0" err="1" smtClean="0">
                <a:latin typeface="Segoe Print" panose="02000600000000000000" pitchFamily="2" charset="0"/>
              </a:rPr>
              <a:t>висвітлення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соціальних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роликів</a:t>
            </a:r>
            <a:r>
              <a:rPr lang="ru-RU" dirty="0" smtClean="0">
                <a:latin typeface="Segoe Print" panose="02000600000000000000" pitchFamily="2" charset="0"/>
              </a:rPr>
              <a:t> на </a:t>
            </a:r>
            <a:r>
              <a:rPr lang="ru-RU" dirty="0" err="1" smtClean="0">
                <a:latin typeface="Segoe Print" panose="02000600000000000000" pitchFamily="2" charset="0"/>
              </a:rPr>
              <a:t>сторінках</a:t>
            </a:r>
            <a:r>
              <a:rPr lang="ru-RU" dirty="0" smtClean="0">
                <a:latin typeface="Segoe Print" panose="02000600000000000000" pitchFamily="2" charset="0"/>
              </a:rPr>
              <a:t> </a:t>
            </a:r>
            <a:r>
              <a:rPr lang="ru-RU" dirty="0" err="1" smtClean="0">
                <a:latin typeface="Segoe Print" panose="02000600000000000000" pitchFamily="2" charset="0"/>
              </a:rPr>
              <a:t>Фейсбук</a:t>
            </a:r>
            <a:r>
              <a:rPr lang="ru-RU" dirty="0" smtClean="0">
                <a:latin typeface="Segoe Print" panose="02000600000000000000" pitchFamily="2" charset="0"/>
              </a:rPr>
              <a:t>, </a:t>
            </a:r>
            <a:r>
              <a:rPr lang="ru-RU" dirty="0" err="1" smtClean="0">
                <a:latin typeface="Segoe Print" panose="02000600000000000000" pitchFamily="2" charset="0"/>
              </a:rPr>
              <a:t>Тік</a:t>
            </a:r>
            <a:r>
              <a:rPr lang="ru-RU" dirty="0" smtClean="0">
                <a:latin typeface="Segoe Print" panose="02000600000000000000" pitchFamily="2" charset="0"/>
              </a:rPr>
              <a:t>-Ток: </a:t>
            </a:r>
            <a:r>
              <a:rPr lang="ru-RU" dirty="0">
                <a:latin typeface="Segoe Print" panose="02000600000000000000" pitchFamily="2" charset="0"/>
              </a:rPr>
              <a:t>"Синя </a:t>
            </a:r>
            <a:r>
              <a:rPr lang="ru-RU" dirty="0" err="1">
                <a:latin typeface="Segoe Print" panose="02000600000000000000" pitchFamily="2" charset="0"/>
              </a:rPr>
              <a:t>стрічка</a:t>
            </a:r>
            <a:r>
              <a:rPr lang="ru-RU" dirty="0" smtClean="0">
                <a:latin typeface="Segoe Print" panose="02000600000000000000" pitchFamily="2" charset="0"/>
              </a:rPr>
              <a:t>", "</a:t>
            </a:r>
            <a:r>
              <a:rPr lang="ru-RU" dirty="0">
                <a:latin typeface="Segoe Print" panose="02000600000000000000" pitchFamily="2" charset="0"/>
              </a:rPr>
              <a:t>Я не </a:t>
            </a:r>
            <a:r>
              <a:rPr lang="ru-RU" dirty="0" err="1">
                <a:latin typeface="Segoe Print" panose="02000600000000000000" pitchFamily="2" charset="0"/>
              </a:rPr>
              <a:t>мовчатиму</a:t>
            </a:r>
            <a:r>
              <a:rPr lang="ru-RU" dirty="0">
                <a:latin typeface="Segoe Print" panose="02000600000000000000" pitchFamily="2" charset="0"/>
              </a:rPr>
              <a:t> про...", "Легко </a:t>
            </a:r>
            <a:r>
              <a:rPr lang="ru-RU" dirty="0" err="1">
                <a:latin typeface="Segoe Print" panose="02000600000000000000" pitchFamily="2" charset="0"/>
              </a:rPr>
              <a:t>вирішуємо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складні</a:t>
            </a:r>
            <a:r>
              <a:rPr lang="ru-RU" dirty="0">
                <a:latin typeface="Segoe Print" panose="02000600000000000000" pitchFamily="2" charset="0"/>
              </a:rPr>
              <a:t> </a:t>
            </a:r>
            <a:r>
              <a:rPr lang="ru-RU" dirty="0" err="1">
                <a:latin typeface="Segoe Print" panose="02000600000000000000" pitchFamily="2" charset="0"/>
              </a:rPr>
              <a:t>ситуації</a:t>
            </a:r>
            <a:r>
              <a:rPr lang="ru-RU" dirty="0">
                <a:latin typeface="Segoe Print" panose="02000600000000000000" pitchFamily="2" charset="0"/>
              </a:rPr>
              <a:t>";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Segoe Print" panose="02000600000000000000" pitchFamily="2" charset="0"/>
              </a:rPr>
              <a:t>Співпраця із </a:t>
            </a:r>
            <a:r>
              <a:rPr lang="uk-UA" dirty="0" err="1" smtClean="0">
                <a:latin typeface="Segoe Print" panose="02000600000000000000" pitchFamily="2" charset="0"/>
              </a:rPr>
              <a:t>фахівчинею</a:t>
            </a:r>
            <a:r>
              <a:rPr lang="uk-UA" dirty="0" smtClean="0">
                <a:latin typeface="Segoe Print" panose="02000600000000000000" pitchFamily="2" charset="0"/>
              </a:rPr>
              <a:t> </a:t>
            </a:r>
            <a:r>
              <a:rPr lang="uk-UA" dirty="0" err="1">
                <a:latin typeface="Segoe Print" panose="02000600000000000000" pitchFamily="2" charset="0"/>
              </a:rPr>
              <a:t>Лановецького</a:t>
            </a:r>
            <a:r>
              <a:rPr lang="uk-UA" dirty="0">
                <a:latin typeface="Segoe Print" panose="02000600000000000000" pitchFamily="2" charset="0"/>
              </a:rPr>
              <a:t> бюро правової </a:t>
            </a:r>
            <a:r>
              <a:rPr lang="uk-UA" dirty="0" smtClean="0">
                <a:latin typeface="Segoe Print" panose="02000600000000000000" pitchFamily="2" charset="0"/>
              </a:rPr>
              <a:t>допомоги, яка проводить тематичні бесіди з учнями, а з  </a:t>
            </a:r>
            <a:r>
              <a:rPr lang="uk-UA" dirty="0">
                <a:latin typeface="Segoe Print" panose="02000600000000000000" pitchFamily="2" charset="0"/>
              </a:rPr>
              <a:t>педагогами освітнього закладу </a:t>
            </a:r>
            <a:r>
              <a:rPr lang="uk-UA" dirty="0" smtClean="0">
                <a:latin typeface="Segoe Print" panose="02000600000000000000" pitchFamily="2" charset="0"/>
              </a:rPr>
              <a:t>лекції «Медіація </a:t>
            </a:r>
            <a:r>
              <a:rPr lang="uk-UA" dirty="0">
                <a:latin typeface="Segoe Print" panose="02000600000000000000" pitchFamily="2" charset="0"/>
              </a:rPr>
              <a:t>як спосіб вирішення </a:t>
            </a:r>
            <a:r>
              <a:rPr lang="uk-UA" dirty="0" smtClean="0">
                <a:latin typeface="Segoe Print" panose="02000600000000000000" pitchFamily="2" charset="0"/>
              </a:rPr>
              <a:t>спору/конфлікту».</a:t>
            </a:r>
          </a:p>
          <a:p>
            <a:endParaRPr lang="uk-UA" dirty="0" smtClean="0">
              <a:latin typeface="Segoe Print" panose="02000600000000000000" pitchFamily="2" charset="0"/>
            </a:endParaRPr>
          </a:p>
          <a:p>
            <a:r>
              <a:rPr lang="uk-UA" dirty="0">
                <a:latin typeface="Segoe Print" panose="02000600000000000000" pitchFamily="2" charset="0"/>
              </a:rPr>
              <a:t> </a:t>
            </a:r>
            <a:r>
              <a:rPr lang="uk-UA" dirty="0" smtClean="0">
                <a:latin typeface="Segoe Print" panose="02000600000000000000" pitchFamily="2" charset="0"/>
              </a:rPr>
              <a:t>   Усі напевно чули фразу «Головне - не їсти один одного», хочу ще доповнити «Себе теж не варто їсти», тому не створюйте конфліктні ситуації самостійно, уникайте, якщо Вас особисто це не стосується, будьте медіаторами для інших, а якщо і стали учасником конфлікту – завжди прагніть компромісу!</a:t>
            </a:r>
            <a:endParaRPr lang="uk-UA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Кирил\Desktop\фон портфолыо\1636966211_1-bogatyr-club-p-vasilki-f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564904"/>
            <a:ext cx="7319156" cy="2169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наразі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кожна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посмішка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кожен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щасливий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погляд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величезна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перемога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!!!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Це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доказ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того,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що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середовище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якому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перебуває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учасник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освітнього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процесу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безпечне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Дякую за увагу!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Кирил\Desktop\фон портфолыо\1687871176_bogatyr-club-p-odarennii-chelovek-foni-instagram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8700" y="476672"/>
            <a:ext cx="7086600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Сучасна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школа –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це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не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лише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місце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для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навчання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, а й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соціальний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простір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, де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діти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,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вчителі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та батьки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щоденно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взаємодіють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.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Забезпечення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безпечного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освітнього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середовища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– одна з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основних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задач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соціального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педагога.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Ненасильницька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комунікація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,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конструктивне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вирішення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конфліктів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та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творча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трансформація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негативних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ситуацій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є </a:t>
            </a:r>
            <a:r>
              <a:rPr lang="ru-RU" sz="1600" dirty="0" err="1">
                <a:latin typeface="Segoe Print" panose="02000600000000000000" pitchFamily="2" charset="0"/>
                <a:cs typeface="Arabic Typesetting" panose="03020402040406030203" pitchFamily="66" charset="-78"/>
              </a:rPr>
              <a:t>ключовими</a:t>
            </a:r>
            <a:r>
              <a:rPr lang="ru-RU" sz="1600" dirty="0">
                <a:latin typeface="Segoe Print" panose="02000600000000000000" pitchFamily="2" charset="0"/>
                <a:cs typeface="Arabic Typesetting" panose="03020402040406030203" pitchFamily="66" charset="-78"/>
              </a:rPr>
              <a:t> методами у </a:t>
            </a:r>
            <a:r>
              <a:rPr lang="ru-RU" sz="1600" dirty="0" err="1" smtClean="0">
                <a:latin typeface="Segoe Print" panose="02000600000000000000" pitchFamily="2" charset="0"/>
                <a:cs typeface="Arabic Typesetting" panose="03020402040406030203" pitchFamily="66" charset="-78"/>
              </a:rPr>
              <a:t>роботі</a:t>
            </a:r>
            <a:r>
              <a:rPr lang="ru-RU" sz="1600" dirty="0" smtClean="0">
                <a:latin typeface="Segoe Print" panose="02000600000000000000" pitchFamily="2" charset="0"/>
                <a:cs typeface="Arabic Typesetting" panose="03020402040406030203" pitchFamily="66" charset="-78"/>
              </a:rPr>
              <a:t> </a:t>
            </a:r>
            <a:r>
              <a:rPr lang="ru-RU" sz="1600" dirty="0" err="1" smtClean="0">
                <a:latin typeface="Segoe Print" panose="02000600000000000000" pitchFamily="2" charset="0"/>
                <a:cs typeface="Arabic Typesetting" panose="03020402040406030203" pitchFamily="66" charset="-78"/>
              </a:rPr>
              <a:t>соціального</a:t>
            </a:r>
            <a:r>
              <a:rPr lang="ru-RU" sz="1600" dirty="0" smtClean="0">
                <a:latin typeface="Segoe Print" panose="02000600000000000000" pitchFamily="2" charset="0"/>
                <a:cs typeface="Arabic Typesetting" panose="03020402040406030203" pitchFamily="66" charset="-78"/>
              </a:rPr>
              <a:t> педагога</a:t>
            </a:r>
            <a:endParaRPr lang="ru-RU" sz="1600" dirty="0">
              <a:latin typeface="Segoe Print" panose="020006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ирил\Desktop\фон портфолыо\1687871267_bogatyr-club-p-odarennii-chelovek-foni-instagram-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9" y="0"/>
            <a:ext cx="9148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064" y="363915"/>
            <a:ext cx="50600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Види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конфліктів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у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освітньому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середовищі</a:t>
            </a:r>
            <a:endParaRPr lang="ru-RU" sz="1600" b="1" dirty="0" smtClean="0">
              <a:latin typeface="Segoe Print" panose="02000600000000000000" pitchFamily="2" charset="0"/>
              <a:cs typeface="Aharoni" panose="02010803020104030203" pitchFamily="2" charset="-79"/>
            </a:endParaRPr>
          </a:p>
          <a:p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endParaRPr lang="ru-RU" sz="1600" b="1" dirty="0">
              <a:latin typeface="Segoe Print" panose="020006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55649" y="1225689"/>
            <a:ext cx="85648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У </a:t>
            </a:r>
            <a:r>
              <a:rPr lang="uk-UA" b="1" dirty="0">
                <a:latin typeface="Segoe Print" panose="02000600000000000000" pitchFamily="2" charset="0"/>
              </a:rPr>
              <a:t>школі можуть виникати різні типи конфліктів, які впливають на психологічний клімат колективу: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Міжособистісні конфлікти </a:t>
            </a:r>
            <a:r>
              <a:rPr lang="uk-UA" b="1" dirty="0">
                <a:latin typeface="Segoe Print" panose="02000600000000000000" pitchFamily="2" charset="0"/>
              </a:rPr>
              <a:t>– виникають між учнями, учнями і вчителями або між педагогами через непорозуміння, розбіжності у поглядах чи цінностях.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Групові конфлікти </a:t>
            </a:r>
            <a:r>
              <a:rPr lang="uk-UA" b="1" dirty="0">
                <a:latin typeface="Segoe Print" panose="02000600000000000000" pitchFamily="2" charset="0"/>
              </a:rPr>
              <a:t>– коли всередині класу чи між класами утворюються групи з протилежними інтересами або поглядами.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Конфлікти </a:t>
            </a:r>
            <a:r>
              <a:rPr lang="uk-UA" b="1" dirty="0">
                <a:latin typeface="Segoe Print" panose="02000600000000000000" pitchFamily="2" charset="0"/>
              </a:rPr>
              <a:t>з </a:t>
            </a:r>
            <a:r>
              <a:rPr lang="uk-UA" b="1" dirty="0" smtClean="0">
                <a:latin typeface="Segoe Print" panose="02000600000000000000" pitchFamily="2" charset="0"/>
              </a:rPr>
              <a:t>батьками </a:t>
            </a:r>
            <a:r>
              <a:rPr lang="uk-UA" b="1" dirty="0">
                <a:latin typeface="Segoe Print" panose="02000600000000000000" pitchFamily="2" charset="0"/>
              </a:rPr>
              <a:t>– можуть бути наслідком різних очікувань щодо виховання, навчальних вимог чи комунікації з учителями.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Внутрішньоособистісні конфлікти– </a:t>
            </a:r>
            <a:r>
              <a:rPr lang="uk-UA" b="1" dirty="0">
                <a:latin typeface="Segoe Print" panose="02000600000000000000" pitchFamily="2" charset="0"/>
              </a:rPr>
              <a:t>проявляються в учнів у вигляді стресу, страху перед оцінюванням або невпевненості у своїх силах.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Конфлікти </a:t>
            </a:r>
            <a:r>
              <a:rPr lang="uk-UA" b="1" dirty="0">
                <a:latin typeface="Segoe Print" panose="02000600000000000000" pitchFamily="2" charset="0"/>
              </a:rPr>
              <a:t>під час </a:t>
            </a:r>
            <a:r>
              <a:rPr lang="uk-UA" b="1" dirty="0" smtClean="0">
                <a:latin typeface="Segoe Print" panose="02000600000000000000" pitchFamily="2" charset="0"/>
              </a:rPr>
              <a:t>війни – </a:t>
            </a:r>
            <a:r>
              <a:rPr lang="uk-UA" b="1" dirty="0">
                <a:latin typeface="Segoe Print" panose="02000600000000000000" pitchFamily="2" charset="0"/>
              </a:rPr>
              <a:t>через стрес, втрати рідних, зміну місця проживання та невизначеність майбутнього діти можуть проявляти агресію, тривожність, відчуженість або підвищену емоційну чутливість. Особливо важливо створювати підтримувальне середовище та проводити заняття з психологічного розвантаження.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968" y="349775"/>
            <a:ext cx="29668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Конфлікт      </a:t>
            </a:r>
            <a:r>
              <a:rPr lang="uk-UA" b="1" dirty="0" err="1" smtClean="0">
                <a:latin typeface="Segoe Print" panose="02000600000000000000" pitchFamily="2" charset="0"/>
              </a:rPr>
              <a:t>Булінг</a:t>
            </a:r>
            <a:endParaRPr lang="uk-UA" b="1" dirty="0">
              <a:latin typeface="Segoe Print" panose="02000600000000000000" pitchFamily="2" charset="0"/>
            </a:endParaRPr>
          </a:p>
        </p:txBody>
      </p:sp>
      <p:sp>
        <p:nvSpPr>
          <p:cNvPr id="7" name="Не дорівнює 6"/>
          <p:cNvSpPr/>
          <p:nvPr/>
        </p:nvSpPr>
        <p:spPr>
          <a:xfrm>
            <a:off x="7556375" y="388247"/>
            <a:ext cx="432048" cy="292387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7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ирил\Desktop\фон портфолыо\1687871161_bogatyr-club-p-odarennii-chelovek-foni-instagram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Впроваджує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методику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колективного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розв’язання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конфліктів</a:t>
            </a:r>
            <a:endParaRPr lang="ru-RU" sz="1600" b="1" dirty="0" smtClean="0">
              <a:latin typeface="Segoe Print" panose="02000600000000000000" pitchFamily="2" charset="0"/>
              <a:cs typeface="Aharoni" panose="02010803020104030203" pitchFamily="2" charset="-79"/>
            </a:endParaRP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через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консультування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та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інтегровані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тренінгові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заняття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, </a:t>
            </a:r>
            <a:endParaRPr lang="ru-RU" sz="1600" b="1" dirty="0" smtClean="0">
              <a:latin typeface="Segoe Print" panose="02000600000000000000" pitchFamily="2" charset="0"/>
              <a:cs typeface="Aharoni" panose="02010803020104030203" pitchFamily="2" charset="-79"/>
            </a:endParaRPr>
          </a:p>
          <a:p>
            <a:pPr algn="ctr"/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що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включають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арттерапію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та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техніки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активного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слухання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. </a:t>
            </a:r>
            <a:endParaRPr lang="ru-RU" sz="1600" b="1" dirty="0" smtClean="0">
              <a:latin typeface="Segoe Print" panose="02000600000000000000" pitchFamily="2" charset="0"/>
              <a:cs typeface="Aharoni" panose="02010803020104030203" pitchFamily="2" charset="-79"/>
            </a:endParaRPr>
          </a:p>
          <a:p>
            <a:pPr algn="ctr"/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Завдяки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таким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підходам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значно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покращується</a:t>
            </a:r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атмосфера у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класних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колективах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, </a:t>
            </a:r>
            <a:endParaRPr lang="ru-RU" sz="1600" b="1" dirty="0" smtClean="0">
              <a:latin typeface="Segoe Print" panose="02000600000000000000" pitchFamily="2" charset="0"/>
              <a:cs typeface="Aharoni" panose="02010803020104030203" pitchFamily="2" charset="-79"/>
            </a:endParaRPr>
          </a:p>
          <a:p>
            <a:pPr algn="ctr"/>
            <a:r>
              <a:rPr lang="ru-RU" sz="1600" b="1" dirty="0" smtClean="0">
                <a:latin typeface="Segoe Print" panose="02000600000000000000" pitchFamily="2" charset="0"/>
                <a:cs typeface="Aharoni" panose="02010803020104030203" pitchFamily="2" charset="-79"/>
              </a:rPr>
              <a:t>а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кількість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>
                <a:latin typeface="Segoe Print" panose="02000600000000000000" pitchFamily="2" charset="0"/>
                <a:cs typeface="Aharoni" panose="02010803020104030203" pitchFamily="2" charset="-79"/>
              </a:rPr>
              <a:t>конфліктів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 </a:t>
            </a:r>
            <a:r>
              <a:rPr lang="ru-RU" sz="1600" b="1" dirty="0" err="1" smtClean="0">
                <a:latin typeface="Segoe Print" panose="02000600000000000000" pitchFamily="2" charset="0"/>
                <a:cs typeface="Aharoni" panose="02010803020104030203" pitchFamily="2" charset="-79"/>
              </a:rPr>
              <a:t>зменшується</a:t>
            </a:r>
            <a:r>
              <a:rPr lang="ru-RU" sz="1600" b="1" dirty="0">
                <a:latin typeface="Segoe Print" panose="02000600000000000000" pitchFamily="2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191" y="4859893"/>
            <a:ext cx="497161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err="1" smtClean="0">
                <a:latin typeface="Cambria" panose="02040503050406030204" pitchFamily="18" charset="0"/>
                <a:cs typeface="Aharoni" panose="02010803020104030203" pitchFamily="2" charset="-79"/>
              </a:rPr>
              <a:t>Соціальний</a:t>
            </a:r>
            <a:r>
              <a:rPr lang="ru-RU" b="1" dirty="0" smtClean="0">
                <a:latin typeface="Cambria" panose="02040503050406030204" pitchFamily="18" charset="0"/>
                <a:cs typeface="Aharoni" panose="02010803020104030203" pitchFamily="2" charset="-79"/>
              </a:rPr>
              <a:t> педагог/</a:t>
            </a:r>
            <a:r>
              <a:rPr lang="ru-RU" b="1" dirty="0" err="1" smtClean="0">
                <a:latin typeface="Cambria" panose="02040503050406030204" pitchFamily="18" charset="0"/>
                <a:cs typeface="Aharoni" panose="02010803020104030203" pitchFamily="2" charset="-79"/>
              </a:rPr>
              <a:t>практичний</a:t>
            </a:r>
            <a:r>
              <a:rPr lang="ru-RU" b="1" dirty="0" smtClean="0">
                <a:latin typeface="Cambria" panose="02040503050406030204" pitchFamily="18" charset="0"/>
                <a:cs typeface="Aharoni" panose="02010803020104030203" pitchFamily="2" charset="-79"/>
              </a:rPr>
              <a:t> психолог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Кирил\Desktop\фон портфолыо\1677816732_bogatyr-club-p-albom-i-karandashi-foni-vkontakte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" y="1"/>
            <a:ext cx="91320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1660" y="1166842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Segoe Print" panose="02000600000000000000" pitchFamily="2" charset="0"/>
              </a:rPr>
              <a:t>Творчі методи трансформації та подолання </a:t>
            </a:r>
            <a:r>
              <a:rPr lang="uk-UA" sz="1600" b="1" dirty="0" smtClean="0">
                <a:latin typeface="Segoe Print" panose="02000600000000000000" pitchFamily="2" charset="0"/>
              </a:rPr>
              <a:t>конфліктів</a:t>
            </a:r>
            <a:endParaRPr lang="uk-UA" sz="1600" b="1" dirty="0">
              <a:latin typeface="Segoe Print" panose="02000600000000000000" pitchFamily="2" charset="0"/>
            </a:endParaRPr>
          </a:p>
          <a:p>
            <a:r>
              <a:rPr lang="uk-UA" sz="1600" b="1" dirty="0">
                <a:latin typeface="Segoe Print" panose="02000600000000000000" pitchFamily="2" charset="0"/>
              </a:rPr>
              <a:t>Інноваційні підходи у вирішенні конфліктних ситуацій дозволяють залучати дітей та сприяти їхньому самовираженню. Ось кілька дієвих </a:t>
            </a:r>
            <a:r>
              <a:rPr lang="uk-UA" sz="1600" b="1" dirty="0" err="1">
                <a:latin typeface="Segoe Print" panose="02000600000000000000" pitchFamily="2" charset="0"/>
              </a:rPr>
              <a:t>методик</a:t>
            </a:r>
            <a:r>
              <a:rPr lang="uk-UA" sz="1600" b="1" dirty="0">
                <a:latin typeface="Segoe Print" panose="02000600000000000000" pitchFamily="2" charset="0"/>
              </a:rPr>
              <a:t>:</a:t>
            </a:r>
          </a:p>
          <a:p>
            <a:r>
              <a:rPr lang="uk-UA" sz="1600" b="1" dirty="0">
                <a:latin typeface="Segoe Print" panose="02000600000000000000" pitchFamily="2" charset="0"/>
              </a:rPr>
              <a:t>- </a:t>
            </a:r>
            <a:r>
              <a:rPr lang="uk-UA" sz="1600" b="1" dirty="0" smtClean="0">
                <a:latin typeface="Segoe Print" panose="02000600000000000000" pitchFamily="2" charset="0"/>
              </a:rPr>
              <a:t>Арт-терапія </a:t>
            </a:r>
            <a:r>
              <a:rPr lang="uk-UA" sz="1600" b="1" dirty="0">
                <a:latin typeface="Segoe Print" panose="02000600000000000000" pitchFamily="2" charset="0"/>
              </a:rPr>
              <a:t>(малюнок, ліплення, музика) – дозволяє виразити емоції через творчість та знизити рівень напруженості.</a:t>
            </a:r>
          </a:p>
          <a:p>
            <a:r>
              <a:rPr lang="uk-UA" sz="1600" b="1" dirty="0">
                <a:latin typeface="Segoe Print" panose="02000600000000000000" pitchFamily="2" charset="0"/>
              </a:rPr>
              <a:t>- </a:t>
            </a:r>
            <a:r>
              <a:rPr lang="uk-UA" sz="1600" b="1" dirty="0" smtClean="0">
                <a:latin typeface="Segoe Print" panose="02000600000000000000" pitchFamily="2" charset="0"/>
              </a:rPr>
              <a:t>Медіація </a:t>
            </a:r>
            <a:r>
              <a:rPr lang="uk-UA" sz="1600" b="1" dirty="0">
                <a:latin typeface="Segoe Print" panose="02000600000000000000" pitchFamily="2" charset="0"/>
              </a:rPr>
              <a:t>серед </a:t>
            </a:r>
            <a:r>
              <a:rPr lang="uk-UA" sz="1600" b="1" dirty="0" smtClean="0">
                <a:latin typeface="Segoe Print" panose="02000600000000000000" pitchFamily="2" charset="0"/>
              </a:rPr>
              <a:t>однолітків </a:t>
            </a:r>
            <a:r>
              <a:rPr lang="uk-UA" sz="1600" b="1" dirty="0">
                <a:latin typeface="Segoe Print" panose="02000600000000000000" pitchFamily="2" charset="0"/>
              </a:rPr>
              <a:t>– навчання учнів бути посередниками у врегулюванні конфліктів, що розвиває відповідальність і комунікативні навички.</a:t>
            </a:r>
          </a:p>
          <a:p>
            <a:r>
              <a:rPr lang="uk-UA" sz="1600" b="1" dirty="0">
                <a:latin typeface="Segoe Print" panose="02000600000000000000" pitchFamily="2" charset="0"/>
              </a:rPr>
              <a:t>- </a:t>
            </a:r>
            <a:r>
              <a:rPr lang="uk-UA" sz="1600" b="1" dirty="0" smtClean="0">
                <a:latin typeface="Segoe Print" panose="02000600000000000000" pitchFamily="2" charset="0"/>
              </a:rPr>
              <a:t>Метод </a:t>
            </a:r>
            <a:r>
              <a:rPr lang="uk-UA" sz="1600" b="1" dirty="0" err="1" smtClean="0">
                <a:latin typeface="Segoe Print" panose="02000600000000000000" pitchFamily="2" charset="0"/>
              </a:rPr>
              <a:t>казкотерапії</a:t>
            </a:r>
            <a:r>
              <a:rPr lang="uk-UA" sz="1600" b="1" dirty="0" smtClean="0">
                <a:latin typeface="Segoe Print" panose="02000600000000000000" pitchFamily="2" charset="0"/>
              </a:rPr>
              <a:t>/</a:t>
            </a:r>
            <a:r>
              <a:rPr lang="uk-UA" sz="1600" b="1" dirty="0" err="1" smtClean="0">
                <a:latin typeface="Segoe Print" panose="02000600000000000000" pitchFamily="2" charset="0"/>
              </a:rPr>
              <a:t>кінотерапії</a:t>
            </a:r>
            <a:r>
              <a:rPr lang="uk-UA" sz="1600" b="1" dirty="0" smtClean="0">
                <a:latin typeface="Segoe Print" panose="02000600000000000000" pitchFamily="2" charset="0"/>
              </a:rPr>
              <a:t>– створення/перегляд </a:t>
            </a:r>
            <a:r>
              <a:rPr lang="uk-UA" sz="1600" b="1" dirty="0">
                <a:latin typeface="Segoe Print" panose="02000600000000000000" pitchFamily="2" charset="0"/>
              </a:rPr>
              <a:t>та обговорення історій, де конфліктні ситуації мають позитивне вирішення.</a:t>
            </a:r>
          </a:p>
          <a:p>
            <a:r>
              <a:rPr lang="uk-UA" sz="1600" b="1" dirty="0">
                <a:latin typeface="Segoe Print" panose="02000600000000000000" pitchFamily="2" charset="0"/>
              </a:rPr>
              <a:t>- </a:t>
            </a:r>
            <a:r>
              <a:rPr lang="uk-UA" sz="1600" b="1" dirty="0" smtClean="0">
                <a:latin typeface="Segoe Print" panose="02000600000000000000" pitchFamily="2" charset="0"/>
              </a:rPr>
              <a:t>«Терапевтичні» </a:t>
            </a:r>
            <a:r>
              <a:rPr lang="uk-UA" sz="1600" b="1" dirty="0">
                <a:latin typeface="Segoe Print" panose="02000600000000000000" pitchFamily="2" charset="0"/>
              </a:rPr>
              <a:t>бесіди та групові </a:t>
            </a:r>
            <a:r>
              <a:rPr lang="uk-UA" sz="1600" b="1" dirty="0" smtClean="0">
                <a:latin typeface="Segoe Print" panose="02000600000000000000" pitchFamily="2" charset="0"/>
              </a:rPr>
              <a:t>тренінги </a:t>
            </a:r>
            <a:r>
              <a:rPr lang="uk-UA" sz="1600" b="1" dirty="0">
                <a:latin typeface="Segoe Print" panose="02000600000000000000" pitchFamily="2" charset="0"/>
              </a:rPr>
              <a:t>– допомагають дітям, що пережили травматичні події війни, поділитися своїми почуттями та знайти підтримку у колективі.</a:t>
            </a:r>
          </a:p>
        </p:txBody>
      </p:sp>
    </p:spTree>
    <p:extLst>
      <p:ext uri="{BB962C8B-B14F-4D97-AF65-F5344CB8AC3E}">
        <p14:creationId xmlns:p14="http://schemas.microsoft.com/office/powerpoint/2010/main" val="362919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ирил\Desktop\фон портфолыо\1687525206_bogatyr-club-p-lineika-uchenicheskaya-foni-instagram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91155"/>
            <a:ext cx="8496944" cy="6340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Конфлікти можна вирішити різними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методами, залежно від ситуації, характеру конфлікту та його учасників. Ось основні способи:</a:t>
            </a:r>
          </a:p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1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. Переговори</a:t>
            </a:r>
          </a:p>
          <a:p>
            <a:r>
              <a:rPr lang="uk-UA" sz="1400" b="1" dirty="0">
                <a:latin typeface="Segoe Print" panose="02000600000000000000" pitchFamily="2" charset="0"/>
              </a:rPr>
              <a:t>Це конструктивний спосіб вирішення конфлікту шляхом відкритого діалогу між сторонами. Важливі принципи: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b="1" dirty="0" smtClean="0">
                <a:latin typeface="Segoe Print" panose="02000600000000000000" pitchFamily="2" charset="0"/>
              </a:rPr>
              <a:t>Взаємоповага</a:t>
            </a:r>
            <a:endParaRPr lang="uk-UA" sz="1400" b="1" dirty="0">
              <a:latin typeface="Segoe Print" panose="020006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b="1" dirty="0">
                <a:latin typeface="Segoe Print" panose="02000600000000000000" pitchFamily="2" charset="0"/>
              </a:rPr>
              <a:t>Пошук компромісу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b="1" dirty="0">
                <a:latin typeface="Segoe Print" panose="02000600000000000000" pitchFamily="2" charset="0"/>
              </a:rPr>
              <a:t>Чітке формулювання проблеми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uk-UA" sz="1400" b="1" dirty="0">
                <a:latin typeface="Segoe Print" panose="02000600000000000000" pitchFamily="2" charset="0"/>
              </a:rPr>
              <a:t>Активне слухання</a:t>
            </a:r>
          </a:p>
          <a:p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2. Посередництво (Медіація)</a:t>
            </a:r>
          </a:p>
          <a:p>
            <a:r>
              <a:rPr lang="uk-UA" sz="1400" b="1" dirty="0">
                <a:latin typeface="Segoe Print" panose="02000600000000000000" pitchFamily="2" charset="0"/>
              </a:rPr>
              <a:t>Залучення нейтральної третьої сторони, яка допомагає знайти взаємовигідне рішення. </a:t>
            </a:r>
            <a:r>
              <a:rPr lang="uk-UA" sz="1400" b="1" dirty="0" smtClean="0">
                <a:latin typeface="Segoe Print" panose="02000600000000000000" pitchFamily="2" charset="0"/>
              </a:rPr>
              <a:t>Зазвичай це соціальний педагог/практичний психолог.</a:t>
            </a:r>
            <a:endParaRPr lang="uk-UA" sz="1400" b="1" dirty="0">
              <a:latin typeface="Segoe Print" panose="02000600000000000000" pitchFamily="2" charset="0"/>
            </a:endParaRPr>
          </a:p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3.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Компроміс</a:t>
            </a:r>
          </a:p>
          <a:p>
            <a:r>
              <a:rPr lang="uk-UA" sz="1400" b="1" dirty="0">
                <a:latin typeface="Segoe Print" panose="02000600000000000000" pitchFamily="2" charset="0"/>
              </a:rPr>
              <a:t>Кожна зі сторін йде на поступки для досягнення спільного рішення. Підходить для ситуацій, коли обидві сторони готові знайти «золоту середину».</a:t>
            </a:r>
          </a:p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4.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Співпраця (Консенсус)</a:t>
            </a:r>
          </a:p>
          <a:p>
            <a:r>
              <a:rPr lang="uk-UA" sz="1400" b="1" dirty="0">
                <a:latin typeface="Segoe Print" panose="02000600000000000000" pitchFamily="2" charset="0"/>
              </a:rPr>
              <a:t>Найефективніший спосіб, коли учасники спільно шукають рішення, яке задовольняє інтереси всіх. Вимагає довіри та бажання працювати разом.</a:t>
            </a:r>
          </a:p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5. Уникнення (Ігнорування)</a:t>
            </a:r>
          </a:p>
          <a:p>
            <a:r>
              <a:rPr lang="uk-UA" sz="1400" b="1" dirty="0" smtClean="0">
                <a:latin typeface="Segoe Print" panose="02000600000000000000" pitchFamily="2" charset="0"/>
              </a:rPr>
              <a:t>Використовується у випадках, коли конфлікт незначний або його загострення може принести більше шкоди. Проте цей метод не підходить для серйозних проблем.</a:t>
            </a:r>
          </a:p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6.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Примушування (Домінування)</a:t>
            </a:r>
          </a:p>
          <a:p>
            <a:r>
              <a:rPr lang="uk-UA" sz="1400" b="1" dirty="0">
                <a:latin typeface="Segoe Print" panose="02000600000000000000" pitchFamily="2" charset="0"/>
              </a:rPr>
              <a:t>Один із учасників нав’язує своє рішення іншому, використовуючи авторитет, владу чи інші важелі впливу. Ефективно у кризових ситуаціях, але може викликати невдоволення.</a:t>
            </a:r>
          </a:p>
          <a:p>
            <a:endParaRPr lang="uk-UA" sz="1400" b="1" dirty="0">
              <a:latin typeface="Segoe Print" panose="02000600000000000000" pitchFamily="2" charset="0"/>
            </a:endParaRPr>
          </a:p>
          <a:p>
            <a:r>
              <a:rPr lang="uk-UA" sz="1400" b="1" dirty="0" smtClean="0">
                <a:latin typeface="Segoe Print" panose="02000600000000000000" pitchFamily="2" charset="0"/>
              </a:rPr>
              <a:t>    Залежно </a:t>
            </a:r>
            <a:r>
              <a:rPr lang="uk-UA" sz="1400" b="1" dirty="0">
                <a:latin typeface="Segoe Print" panose="02000600000000000000" pitchFamily="2" charset="0"/>
              </a:rPr>
              <a:t>від </a:t>
            </a:r>
            <a:r>
              <a:rPr lang="uk-UA" sz="1400" b="1" dirty="0" smtClean="0">
                <a:latin typeface="Segoe Print" panose="02000600000000000000" pitchFamily="2" charset="0"/>
              </a:rPr>
              <a:t>ситуації застосовую комбінації </a:t>
            </a:r>
            <a:r>
              <a:rPr lang="uk-UA" sz="1400" b="1" dirty="0">
                <a:latin typeface="Segoe Print" panose="02000600000000000000" pitchFamily="2" charset="0"/>
              </a:rPr>
              <a:t>методів для досягнення найкращого результату. </a:t>
            </a:r>
            <a:r>
              <a:rPr lang="uk-UA" sz="1400" b="1" dirty="0" smtClean="0">
                <a:latin typeface="Segoe Print" panose="02000600000000000000" pitchFamily="2" charset="0"/>
              </a:rPr>
              <a:t>Після повномасштабного вторгнення найчастіше це - уникнення, медіація, переговори, інколи примушування</a:t>
            </a:r>
            <a:endParaRPr lang="uk-UA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рил\Desktop\фон портфолыо\1687871233_bogatyr-club-p-odarennii-chelovek-foni-instagram-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" y="1685469"/>
            <a:ext cx="9126697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22122"/>
            <a:ext cx="8208912" cy="72008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err="1">
                <a:latin typeface="Segoe Print" panose="02000600000000000000" pitchFamily="2" charset="0"/>
              </a:rPr>
              <a:t>Соціально-психологічний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інструментарій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smtClean="0">
                <a:latin typeface="Segoe Print" panose="02000600000000000000" pitchFamily="2" charset="0"/>
              </a:rPr>
              <a:t/>
            </a:r>
            <a:br>
              <a:rPr lang="ru-RU" sz="2000" b="1" dirty="0" smtClean="0">
                <a:latin typeface="Segoe Print" panose="02000600000000000000" pitchFamily="2" charset="0"/>
              </a:rPr>
            </a:br>
            <a:r>
              <a:rPr lang="ru-RU" sz="2000" b="1" dirty="0" smtClean="0">
                <a:latin typeface="Segoe Print" panose="02000600000000000000" pitchFamily="2" charset="0"/>
              </a:rPr>
              <a:t>у </a:t>
            </a:r>
            <a:r>
              <a:rPr lang="ru-RU" sz="2000" b="1" dirty="0" err="1">
                <a:latin typeface="Segoe Print" panose="02000600000000000000" pitchFamily="2" charset="0"/>
              </a:rPr>
              <a:t>діяльності</a:t>
            </a:r>
            <a:r>
              <a:rPr lang="ru-RU" sz="2000" b="1" dirty="0">
                <a:latin typeface="Segoe Print" panose="02000600000000000000" pitchFamily="2" charset="0"/>
              </a:rPr>
              <a:t> </a:t>
            </a:r>
            <a:r>
              <a:rPr lang="ru-RU" sz="2000" b="1" dirty="0" err="1">
                <a:latin typeface="Segoe Print" panose="02000600000000000000" pitchFamily="2" charset="0"/>
              </a:rPr>
              <a:t>соціального</a:t>
            </a:r>
            <a:r>
              <a:rPr lang="ru-RU" sz="2000" b="1" dirty="0">
                <a:latin typeface="Segoe Print" panose="02000600000000000000" pitchFamily="2" charset="0"/>
              </a:rPr>
              <a:t> педагога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467543" y="1124744"/>
            <a:ext cx="86591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Соціальний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педагог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/практичний психолог у своїй діяльності має використовувати лише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експертизований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інструментарій!</a:t>
            </a:r>
          </a:p>
          <a:p>
            <a:endParaRPr lang="uk-UA" b="1" dirty="0" smtClean="0">
              <a:latin typeface="Segoe Print" panose="02000600000000000000" pitchFamily="2" charset="0"/>
            </a:endParaRPr>
          </a:p>
          <a:p>
            <a:r>
              <a:rPr lang="uk-UA" b="1" dirty="0">
                <a:latin typeface="Segoe Print" panose="02000600000000000000" pitchFamily="2" charset="0"/>
              </a:rPr>
              <a:t> </a:t>
            </a:r>
            <a:r>
              <a:rPr lang="uk-UA" b="1" dirty="0" smtClean="0">
                <a:latin typeface="Segoe Print" panose="02000600000000000000" pitchFamily="2" charset="0"/>
              </a:rPr>
              <a:t>Найефективніші </a:t>
            </a:r>
            <a:r>
              <a:rPr lang="uk-UA" b="1" dirty="0">
                <a:latin typeface="Segoe Print" panose="02000600000000000000" pitchFamily="2" charset="0"/>
              </a:rPr>
              <a:t>методи </a:t>
            </a:r>
            <a:r>
              <a:rPr lang="uk-UA" b="1" dirty="0" smtClean="0">
                <a:latin typeface="Segoe Print" panose="02000600000000000000" pitchFamily="2" charset="0"/>
              </a:rPr>
              <a:t>у моїй професійній діяльності:</a:t>
            </a:r>
            <a:endParaRPr lang="uk-UA" b="1" dirty="0">
              <a:latin typeface="Segoe Print" panose="02000600000000000000" pitchFamily="2" charset="0"/>
            </a:endParaRP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Метод </a:t>
            </a:r>
            <a:r>
              <a:rPr lang="uk-UA" b="1" dirty="0" err="1">
                <a:latin typeface="Segoe Print" panose="02000600000000000000" pitchFamily="2" charset="0"/>
              </a:rPr>
              <a:t>емпатійного</a:t>
            </a:r>
            <a:r>
              <a:rPr lang="uk-UA" b="1" dirty="0">
                <a:latin typeface="Segoe Print" panose="02000600000000000000" pitchFamily="2" charset="0"/>
              </a:rPr>
              <a:t> </a:t>
            </a:r>
            <a:r>
              <a:rPr lang="uk-UA" b="1" dirty="0" smtClean="0">
                <a:latin typeface="Segoe Print" panose="02000600000000000000" pitchFamily="2" charset="0"/>
              </a:rPr>
              <a:t>слухання </a:t>
            </a:r>
            <a:r>
              <a:rPr lang="uk-UA" b="1" dirty="0">
                <a:latin typeface="Segoe Print" panose="02000600000000000000" pitchFamily="2" charset="0"/>
              </a:rPr>
              <a:t>– допомагає учням висловлювати свої емоції та переживання без страху осуду.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Техніка </a:t>
            </a:r>
            <a:r>
              <a:rPr lang="uk-UA" b="1" dirty="0">
                <a:latin typeface="Segoe Print" panose="02000600000000000000" pitchFamily="2" charset="0"/>
              </a:rPr>
              <a:t>«Я-повідомлення</a:t>
            </a:r>
            <a:r>
              <a:rPr lang="uk-UA" b="1" dirty="0" smtClean="0">
                <a:latin typeface="Segoe Print" panose="02000600000000000000" pitchFamily="2" charset="0"/>
              </a:rPr>
              <a:t>» </a:t>
            </a:r>
            <a:r>
              <a:rPr lang="uk-UA" b="1" dirty="0">
                <a:latin typeface="Segoe Print" panose="02000600000000000000" pitchFamily="2" charset="0"/>
              </a:rPr>
              <a:t>– сприяє формуванню ненасильницької комунікації.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Групові </a:t>
            </a:r>
            <a:r>
              <a:rPr lang="uk-UA" b="1" dirty="0">
                <a:latin typeface="Segoe Print" panose="02000600000000000000" pitchFamily="2" charset="0"/>
              </a:rPr>
              <a:t>тренінги та рольові </a:t>
            </a:r>
            <a:r>
              <a:rPr lang="uk-UA" b="1" dirty="0" smtClean="0">
                <a:latin typeface="Segoe Print" panose="02000600000000000000" pitchFamily="2" charset="0"/>
              </a:rPr>
              <a:t>ігри </a:t>
            </a:r>
            <a:r>
              <a:rPr lang="uk-UA" b="1" dirty="0">
                <a:latin typeface="Segoe Print" panose="02000600000000000000" pitchFamily="2" charset="0"/>
              </a:rPr>
              <a:t>– моделюють конфліктні ситуації та вчать </a:t>
            </a:r>
            <a:r>
              <a:rPr lang="uk-UA" b="1" dirty="0" smtClean="0">
                <a:latin typeface="Segoe Print" panose="02000600000000000000" pitchFamily="2" charset="0"/>
              </a:rPr>
              <a:t>учасників освітнього процесу </a:t>
            </a:r>
            <a:r>
              <a:rPr lang="uk-UA" b="1" dirty="0">
                <a:latin typeface="Segoe Print" panose="02000600000000000000" pitchFamily="2" charset="0"/>
              </a:rPr>
              <a:t>виходити з них </a:t>
            </a:r>
            <a:r>
              <a:rPr lang="uk-UA" b="1" dirty="0" err="1">
                <a:latin typeface="Segoe Print" panose="02000600000000000000" pitchFamily="2" charset="0"/>
              </a:rPr>
              <a:t>конструктивно</a:t>
            </a:r>
            <a:r>
              <a:rPr lang="uk-UA" b="1" dirty="0">
                <a:latin typeface="Segoe Print" panose="02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22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ирил\Desktop\фон портфолыо\1687525190_bogatyr-club-p-lineika-uchenicheskaya-foni-instagram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" y="0"/>
            <a:ext cx="9135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74345"/>
            <a:ext cx="71647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latin typeface="Segoe Print" panose="02000600000000000000" pitchFamily="2" charset="0"/>
              </a:rPr>
              <a:t>Практичний досвід: кейси з роботи соціального </a:t>
            </a:r>
            <a:r>
              <a:rPr lang="uk-UA" b="1" dirty="0" smtClean="0">
                <a:latin typeface="Segoe Print" panose="02000600000000000000" pitchFamily="2" charset="0"/>
              </a:rPr>
              <a:t>педагога</a:t>
            </a:r>
          </a:p>
          <a:p>
            <a:r>
              <a:rPr lang="uk-UA" b="1" dirty="0" smtClean="0">
                <a:latin typeface="Segoe Print" panose="02000600000000000000" pitchFamily="2" charset="0"/>
              </a:rPr>
              <a:t>Розглянемо </a:t>
            </a:r>
            <a:r>
              <a:rPr lang="uk-UA" b="1" dirty="0">
                <a:latin typeface="Segoe Print" panose="02000600000000000000" pitchFamily="2" charset="0"/>
              </a:rPr>
              <a:t>реальні випадки: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Кейс </a:t>
            </a:r>
            <a:r>
              <a:rPr lang="uk-UA" b="1" dirty="0">
                <a:latin typeface="Segoe Print" panose="02000600000000000000" pitchFamily="2" charset="0"/>
              </a:rPr>
              <a:t>«Конфлікт у класі</a:t>
            </a:r>
            <a:r>
              <a:rPr lang="uk-UA" b="1" dirty="0" smtClean="0">
                <a:latin typeface="Segoe Print" panose="02000600000000000000" pitchFamily="2" charset="0"/>
              </a:rPr>
              <a:t>» : </a:t>
            </a:r>
            <a:r>
              <a:rPr lang="uk-UA" b="1" dirty="0">
                <a:latin typeface="Segoe Print" panose="02000600000000000000" pitchFamily="2" charset="0"/>
              </a:rPr>
              <a:t>Учні поділилися на групи і не могли знайти спільну мову. Використання групової дискусії та «Я-повідомлень» допомогло їм усвідомити почуття одне одного та знайти компроміс.</a:t>
            </a:r>
          </a:p>
          <a:p>
            <a:r>
              <a:rPr lang="uk-UA" b="1" dirty="0">
                <a:latin typeface="Segoe Print" panose="02000600000000000000" pitchFamily="2" charset="0"/>
              </a:rPr>
              <a:t>- </a:t>
            </a:r>
            <a:r>
              <a:rPr lang="uk-UA" b="1" dirty="0" smtClean="0">
                <a:latin typeface="Segoe Print" panose="02000600000000000000" pitchFamily="2" charset="0"/>
              </a:rPr>
              <a:t>Кейс </a:t>
            </a:r>
            <a:r>
              <a:rPr lang="uk-UA" b="1" dirty="0">
                <a:latin typeface="Segoe Print" panose="02000600000000000000" pitchFamily="2" charset="0"/>
              </a:rPr>
              <a:t>«</a:t>
            </a:r>
            <a:r>
              <a:rPr lang="uk-UA" b="1" dirty="0" err="1">
                <a:latin typeface="Segoe Print" panose="02000600000000000000" pitchFamily="2" charset="0"/>
              </a:rPr>
              <a:t>Булінг</a:t>
            </a:r>
            <a:r>
              <a:rPr lang="uk-UA" b="1" dirty="0">
                <a:latin typeface="Segoe Print" panose="02000600000000000000" pitchFamily="2" charset="0"/>
              </a:rPr>
              <a:t> у школі</a:t>
            </a:r>
            <a:r>
              <a:rPr lang="uk-UA" b="1" dirty="0" smtClean="0">
                <a:latin typeface="Segoe Print" panose="02000600000000000000" pitchFamily="2" charset="0"/>
              </a:rPr>
              <a:t>» : </a:t>
            </a:r>
            <a:r>
              <a:rPr lang="uk-UA" b="1" dirty="0">
                <a:latin typeface="Segoe Print" panose="02000600000000000000" pitchFamily="2" charset="0"/>
              </a:rPr>
              <a:t>Через арт-терапію та індивідуальні консультації вдалося виявити приховані емоції агресора і допомогти йому знайти інші способи самоствердження.</a:t>
            </a:r>
          </a:p>
          <a:p>
            <a:r>
              <a:rPr lang="uk-UA" b="1" dirty="0" smtClean="0">
                <a:latin typeface="Segoe Print" panose="02000600000000000000" pitchFamily="2" charset="0"/>
              </a:rPr>
              <a:t>- Кейс </a:t>
            </a:r>
            <a:r>
              <a:rPr lang="uk-UA" b="1" dirty="0">
                <a:latin typeface="Segoe Print" panose="02000600000000000000" pitchFamily="2" charset="0"/>
              </a:rPr>
              <a:t>«Психоемоційна напруга під час війни</a:t>
            </a:r>
            <a:r>
              <a:rPr lang="uk-UA" b="1" dirty="0" smtClean="0">
                <a:latin typeface="Segoe Print" panose="02000600000000000000" pitchFamily="2" charset="0"/>
              </a:rPr>
              <a:t>»: </a:t>
            </a:r>
            <a:r>
              <a:rPr lang="uk-UA" b="1" dirty="0">
                <a:latin typeface="Segoe Print" panose="02000600000000000000" pitchFamily="2" charset="0"/>
              </a:rPr>
              <a:t>У школі з’явилися діти-переселенці, що відчували труднощі у спілкуванні з місцевими учнями. Завдяки груповим заняттям, де діти малювали свої переживання та обговорювали почуття, вдалося знизити рівень напруги та покращити взаєморозуміння</a:t>
            </a:r>
            <a:r>
              <a:rPr lang="uk-UA" b="1" dirty="0" smtClean="0">
                <a:latin typeface="Segoe Print" panose="02000600000000000000" pitchFamily="2" charset="0"/>
              </a:rPr>
              <a:t>.</a:t>
            </a:r>
          </a:p>
          <a:p>
            <a:r>
              <a:rPr lang="uk-UA" b="1" dirty="0" smtClean="0">
                <a:latin typeface="Segoe Print" panose="02000600000000000000" pitchFamily="2" charset="0"/>
              </a:rPr>
              <a:t>- Кейс «Психоемоційна напруга під час війни (вчителі)» Ранки розпочинаються обговоренням щоденних новин ЗМІ, місцевих новин, кожен відстоює свою правду. Коли на компроміс не погоджуються, дієвим є  метод домінування</a:t>
            </a:r>
            <a:endParaRPr lang="uk-UA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ирил\Desktop\фон портфолыо\1687525125_bogatyr-club-p-lineika-uchenicheskaya-foni-instagram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113384" y="469880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Segoe Print" panose="02000600000000000000" pitchFamily="2" charset="0"/>
              </a:rPr>
              <a:t>   Формування </a:t>
            </a:r>
            <a:r>
              <a:rPr lang="uk-UA" b="1" dirty="0">
                <a:latin typeface="Segoe Print" panose="02000600000000000000" pitchFamily="2" charset="0"/>
              </a:rPr>
              <a:t>безпечного освітнього середовища – це постійний процес, що потребує залучення всіх учасників освітнього процесу. Соціальний педагог, використовуючи соціально-психологічний інструментарій та творчі методи, може значно покращити атмосферу в школі та сприяти гармонійній взаємодії між дітьми. </a:t>
            </a:r>
            <a:endParaRPr lang="uk-UA" b="1" dirty="0" smtClean="0">
              <a:latin typeface="Segoe Print" panose="02000600000000000000" pitchFamily="2" charset="0"/>
            </a:endParaRPr>
          </a:p>
          <a:p>
            <a:r>
              <a:rPr lang="uk-UA" b="1" dirty="0">
                <a:latin typeface="Segoe Print" panose="02000600000000000000" pitchFamily="2" charset="0"/>
              </a:rPr>
              <a:t> </a:t>
            </a:r>
            <a:r>
              <a:rPr lang="uk-UA" b="1" dirty="0" smtClean="0">
                <a:latin typeface="Segoe Print" panose="02000600000000000000" pitchFamily="2" charset="0"/>
              </a:rPr>
              <a:t>  Особливо </a:t>
            </a:r>
            <a:r>
              <a:rPr lang="uk-UA" b="1" dirty="0">
                <a:latin typeface="Segoe Print" panose="02000600000000000000" pitchFamily="2" charset="0"/>
              </a:rPr>
              <a:t>важливо враховувати специфіку конфліктів під час війни та надавати учням додаткову психологічну підтримку. </a:t>
            </a:r>
            <a:endParaRPr lang="uk-UA" b="1" dirty="0" smtClean="0">
              <a:latin typeface="Segoe Print" panose="02000600000000000000" pitchFamily="2" charset="0"/>
            </a:endParaRPr>
          </a:p>
          <a:p>
            <a:r>
              <a:rPr lang="uk-UA" b="1" dirty="0">
                <a:latin typeface="Segoe Print" panose="02000600000000000000" pitchFamily="2" charset="0"/>
              </a:rPr>
              <a:t> </a:t>
            </a:r>
            <a:r>
              <a:rPr lang="uk-UA" b="1" dirty="0" smtClean="0">
                <a:latin typeface="Segoe Print" panose="02000600000000000000" pitchFamily="2" charset="0"/>
              </a:rPr>
              <a:t>   Головне </a:t>
            </a:r>
            <a:r>
              <a:rPr lang="uk-UA" b="1" dirty="0">
                <a:latin typeface="Segoe Print" panose="02000600000000000000" pitchFamily="2" charset="0"/>
              </a:rPr>
              <a:t>– вчасно виявляти конфлікти, допомагати їх усвідомлювати та спільно знаходити ефективні способи вирішення.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3122985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1080</Words>
  <Application>Microsoft Office PowerPoint</Application>
  <PresentationFormat>Екран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Aharoni</vt:lpstr>
      <vt:lpstr>Arabic Typesetting</vt:lpstr>
      <vt:lpstr>Arial</vt:lpstr>
      <vt:lpstr>Calibri</vt:lpstr>
      <vt:lpstr>Cambria</vt:lpstr>
      <vt:lpstr>Courier New</vt:lpstr>
      <vt:lpstr>Segoe Print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Соціально-психологічний інструментарій  у діяльності соціального педагога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</dc:creator>
  <cp:lastModifiedBy>Вчитель</cp:lastModifiedBy>
  <cp:revision>36</cp:revision>
  <dcterms:created xsi:type="dcterms:W3CDTF">2023-11-29T15:19:58Z</dcterms:created>
  <dcterms:modified xsi:type="dcterms:W3CDTF">2025-04-26T19:03:52Z</dcterms:modified>
</cp:coreProperties>
</file>